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6" r:id="rId9"/>
    <p:sldId id="267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2FEAAF90-FF6C-4F98-9F13-4FC4F491D181}">
          <p14:sldIdLst>
            <p14:sldId id="256"/>
            <p14:sldId id="257"/>
            <p14:sldId id="258"/>
            <p14:sldId id="260"/>
            <p14:sldId id="261"/>
            <p14:sldId id="263"/>
            <p14:sldId id="262"/>
            <p14:sldId id="266"/>
            <p14:sldId id="267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878205"/>
          </a:xfrm>
          <a:custGeom>
            <a:avLst/>
            <a:gdLst/>
            <a:ahLst/>
            <a:cxnLst/>
            <a:rect l="l" t="t" r="r" b="b"/>
            <a:pathLst>
              <a:path w="12192000" h="878205">
                <a:moveTo>
                  <a:pt x="0" y="877824"/>
                </a:moveTo>
                <a:lnTo>
                  <a:pt x="12192000" y="877824"/>
                </a:lnTo>
                <a:lnTo>
                  <a:pt x="12192000" y="0"/>
                </a:lnTo>
                <a:lnTo>
                  <a:pt x="0" y="0"/>
                </a:lnTo>
                <a:lnTo>
                  <a:pt x="0" y="877824"/>
                </a:lnTo>
                <a:close/>
              </a:path>
            </a:pathLst>
          </a:custGeom>
          <a:solidFill>
            <a:srgbClr val="00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54835" y="100965"/>
            <a:ext cx="436499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5F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5F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4255"/>
            <a:ext cx="1981199" cy="105460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8647" y="0"/>
            <a:ext cx="5483352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0689" y="142189"/>
            <a:ext cx="5052441" cy="6071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26717" y="1355801"/>
            <a:ext cx="9262745" cy="4691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5F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ingbursaryinscotland.co.u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eachingbursaryinscotland.co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581400"/>
            <a:ext cx="6129732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800" b="1" spc="-10" dirty="0">
                <a:solidFill>
                  <a:srgbClr val="FFFFFF"/>
                </a:solidFill>
                <a:latin typeface="Arial"/>
                <a:cs typeface="Arial"/>
              </a:rPr>
              <a:t>Teaching Bursary Scheme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668" y="5324957"/>
            <a:ext cx="48253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Universities</a:t>
            </a:r>
            <a:r>
              <a:rPr sz="32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Toolkit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8"/>
                </a:lnTo>
                <a:lnTo>
                  <a:pt x="12191999" y="6857998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5502" y="1976755"/>
            <a:ext cx="8271509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3200" dirty="0"/>
              <a:t>For</a:t>
            </a:r>
            <a:r>
              <a:rPr sz="3200" spc="-90" dirty="0"/>
              <a:t> </a:t>
            </a:r>
            <a:r>
              <a:rPr sz="3200" dirty="0"/>
              <a:t>further</a:t>
            </a:r>
            <a:r>
              <a:rPr sz="3200" spc="-100" dirty="0"/>
              <a:t> </a:t>
            </a:r>
            <a:r>
              <a:rPr sz="3200" dirty="0"/>
              <a:t>support</a:t>
            </a:r>
            <a:r>
              <a:rPr sz="3200" spc="-95" dirty="0"/>
              <a:t> </a:t>
            </a:r>
            <a:r>
              <a:rPr sz="3200" dirty="0"/>
              <a:t>in</a:t>
            </a:r>
            <a:r>
              <a:rPr sz="3200" spc="-114" dirty="0"/>
              <a:t> </a:t>
            </a:r>
            <a:r>
              <a:rPr sz="3200" dirty="0"/>
              <a:t>promoting</a:t>
            </a:r>
            <a:r>
              <a:rPr sz="3200" spc="-60" dirty="0"/>
              <a:t> </a:t>
            </a:r>
            <a:r>
              <a:rPr sz="3200" dirty="0"/>
              <a:t>the</a:t>
            </a:r>
            <a:r>
              <a:rPr sz="3200" spc="-114" dirty="0"/>
              <a:t> </a:t>
            </a:r>
            <a:r>
              <a:rPr lang="en-GB" sz="3200" spc="-20" dirty="0"/>
              <a:t>Teaching</a:t>
            </a:r>
            <a:r>
              <a:rPr sz="3200" spc="-20" dirty="0"/>
              <a:t> </a:t>
            </a:r>
            <a:r>
              <a:rPr sz="3200" spc="-10" dirty="0"/>
              <a:t>Bursaries: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1865502" y="3387884"/>
            <a:ext cx="4760595" cy="1840312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lang="en-GB" sz="2000" b="1" dirty="0">
                <a:solidFill>
                  <a:schemeClr val="bg1"/>
                </a:solidFill>
                <a:latin typeface="Arial"/>
                <a:cs typeface="Arial"/>
              </a:rPr>
              <a:t>Niall Rolland</a:t>
            </a:r>
            <a:endParaRPr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 marR="5080">
              <a:lnSpc>
                <a:spcPts val="3600"/>
              </a:lnSpc>
              <a:spcBef>
                <a:spcPts val="12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Communications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GB" sz="20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ts val="3600"/>
              </a:lnSpc>
              <a:spcBef>
                <a:spcPts val="12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2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Scotland</a:t>
            </a:r>
            <a:endParaRPr lang="en-GB" sz="20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ts val="3600"/>
              </a:lnSpc>
              <a:spcBef>
                <a:spcPts val="120"/>
              </a:spcBef>
            </a:pPr>
            <a:r>
              <a:rPr lang="en-GB" sz="2000" b="1" spc="-10" dirty="0">
                <a:solidFill>
                  <a:srgbClr val="FFFFFF"/>
                </a:solidFill>
                <a:latin typeface="Arial"/>
                <a:cs typeface="Arial"/>
              </a:rPr>
              <a:t>niall.rolland@sds.co.uk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7783"/>
            <a:ext cx="1786127" cy="10546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0952" y="6233159"/>
            <a:ext cx="9153144" cy="6248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890269"/>
          </a:xfrm>
          <a:custGeom>
            <a:avLst/>
            <a:gdLst/>
            <a:ahLst/>
            <a:cxnLst/>
            <a:rect l="l" t="t" r="r" b="b"/>
            <a:pathLst>
              <a:path w="12192000" h="890269">
                <a:moveTo>
                  <a:pt x="0" y="890015"/>
                </a:moveTo>
                <a:lnTo>
                  <a:pt x="12192000" y="890015"/>
                </a:lnTo>
                <a:lnTo>
                  <a:pt x="12192000" y="0"/>
                </a:lnTo>
                <a:lnTo>
                  <a:pt x="0" y="0"/>
                </a:lnTo>
                <a:lnTo>
                  <a:pt x="0" y="890015"/>
                </a:lnTo>
                <a:close/>
              </a:path>
            </a:pathLst>
          </a:custGeom>
          <a:solidFill>
            <a:srgbClr val="00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dirty="0"/>
              <a:t>What’s</a:t>
            </a:r>
            <a:r>
              <a:rPr spc="-60" dirty="0"/>
              <a:t> </a:t>
            </a:r>
            <a:r>
              <a:rPr dirty="0"/>
              <a:t>in</a:t>
            </a:r>
            <a:r>
              <a:rPr spc="-45" dirty="0"/>
              <a:t> </a:t>
            </a:r>
            <a:r>
              <a:rPr dirty="0"/>
              <a:t>this</a:t>
            </a:r>
            <a:r>
              <a:rPr spc="-55" dirty="0"/>
              <a:t> </a:t>
            </a:r>
            <a:r>
              <a:rPr spc="-10" dirty="0"/>
              <a:t>toolkit?</a:t>
            </a:r>
          </a:p>
        </p:txBody>
      </p:sp>
      <p:sp>
        <p:nvSpPr>
          <p:cNvPr id="5" name="object 5"/>
          <p:cNvSpPr/>
          <p:nvPr/>
        </p:nvSpPr>
        <p:spPr>
          <a:xfrm>
            <a:off x="4100558" y="1534660"/>
            <a:ext cx="3825240" cy="591820"/>
          </a:xfrm>
          <a:custGeom>
            <a:avLst/>
            <a:gdLst/>
            <a:ahLst/>
            <a:cxnLst/>
            <a:rect l="l" t="t" r="r" b="b"/>
            <a:pathLst>
              <a:path w="3825240" h="591819">
                <a:moveTo>
                  <a:pt x="3726688" y="0"/>
                </a:moveTo>
                <a:lnTo>
                  <a:pt x="98551" y="0"/>
                </a:lnTo>
                <a:lnTo>
                  <a:pt x="60168" y="7737"/>
                </a:lnTo>
                <a:lnTo>
                  <a:pt x="28844" y="28844"/>
                </a:lnTo>
                <a:lnTo>
                  <a:pt x="7737" y="60168"/>
                </a:lnTo>
                <a:lnTo>
                  <a:pt x="0" y="98551"/>
                </a:lnTo>
                <a:lnTo>
                  <a:pt x="0" y="492759"/>
                </a:lnTo>
                <a:lnTo>
                  <a:pt x="7737" y="531143"/>
                </a:lnTo>
                <a:lnTo>
                  <a:pt x="28844" y="562467"/>
                </a:lnTo>
                <a:lnTo>
                  <a:pt x="60168" y="583574"/>
                </a:lnTo>
                <a:lnTo>
                  <a:pt x="98551" y="591311"/>
                </a:lnTo>
                <a:lnTo>
                  <a:pt x="3726688" y="591311"/>
                </a:lnTo>
                <a:lnTo>
                  <a:pt x="3765071" y="583574"/>
                </a:lnTo>
                <a:lnTo>
                  <a:pt x="3796395" y="562467"/>
                </a:lnTo>
                <a:lnTo>
                  <a:pt x="3817502" y="531143"/>
                </a:lnTo>
                <a:lnTo>
                  <a:pt x="3825240" y="492759"/>
                </a:lnTo>
                <a:lnTo>
                  <a:pt x="3825240" y="98551"/>
                </a:lnTo>
                <a:lnTo>
                  <a:pt x="3817502" y="60168"/>
                </a:lnTo>
                <a:lnTo>
                  <a:pt x="3796395" y="28844"/>
                </a:lnTo>
                <a:lnTo>
                  <a:pt x="3765071" y="7737"/>
                </a:lnTo>
                <a:lnTo>
                  <a:pt x="3726688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2128" y="2289254"/>
            <a:ext cx="3825240" cy="588645"/>
          </a:xfrm>
          <a:custGeom>
            <a:avLst/>
            <a:gdLst/>
            <a:ahLst/>
            <a:cxnLst/>
            <a:rect l="l" t="t" r="r" b="b"/>
            <a:pathLst>
              <a:path w="3825240" h="588644">
                <a:moveTo>
                  <a:pt x="3727196" y="0"/>
                </a:moveTo>
                <a:lnTo>
                  <a:pt x="98044" y="0"/>
                </a:lnTo>
                <a:lnTo>
                  <a:pt x="59900" y="7711"/>
                </a:lnTo>
                <a:lnTo>
                  <a:pt x="28733" y="28733"/>
                </a:lnTo>
                <a:lnTo>
                  <a:pt x="7711" y="59900"/>
                </a:lnTo>
                <a:lnTo>
                  <a:pt x="0" y="98043"/>
                </a:lnTo>
                <a:lnTo>
                  <a:pt x="0" y="490219"/>
                </a:lnTo>
                <a:lnTo>
                  <a:pt x="7711" y="528363"/>
                </a:lnTo>
                <a:lnTo>
                  <a:pt x="28733" y="559530"/>
                </a:lnTo>
                <a:lnTo>
                  <a:pt x="59900" y="580552"/>
                </a:lnTo>
                <a:lnTo>
                  <a:pt x="98044" y="588263"/>
                </a:lnTo>
                <a:lnTo>
                  <a:pt x="3727196" y="588263"/>
                </a:lnTo>
                <a:lnTo>
                  <a:pt x="3765339" y="580552"/>
                </a:lnTo>
                <a:lnTo>
                  <a:pt x="3796506" y="559530"/>
                </a:lnTo>
                <a:lnTo>
                  <a:pt x="3817528" y="528363"/>
                </a:lnTo>
                <a:lnTo>
                  <a:pt x="3825240" y="490219"/>
                </a:lnTo>
                <a:lnTo>
                  <a:pt x="3825240" y="98043"/>
                </a:lnTo>
                <a:lnTo>
                  <a:pt x="3817528" y="59900"/>
                </a:lnTo>
                <a:lnTo>
                  <a:pt x="3796506" y="28733"/>
                </a:lnTo>
                <a:lnTo>
                  <a:pt x="3765339" y="7711"/>
                </a:lnTo>
                <a:lnTo>
                  <a:pt x="3727196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72128" y="3203448"/>
            <a:ext cx="3825240" cy="588645"/>
          </a:xfrm>
          <a:custGeom>
            <a:avLst/>
            <a:gdLst/>
            <a:ahLst/>
            <a:cxnLst/>
            <a:rect l="l" t="t" r="r" b="b"/>
            <a:pathLst>
              <a:path w="3825240" h="588645">
                <a:moveTo>
                  <a:pt x="3727196" y="0"/>
                </a:moveTo>
                <a:lnTo>
                  <a:pt x="98044" y="0"/>
                </a:lnTo>
                <a:lnTo>
                  <a:pt x="59900" y="7711"/>
                </a:lnTo>
                <a:lnTo>
                  <a:pt x="28733" y="28733"/>
                </a:lnTo>
                <a:lnTo>
                  <a:pt x="7711" y="59900"/>
                </a:lnTo>
                <a:lnTo>
                  <a:pt x="0" y="98043"/>
                </a:lnTo>
                <a:lnTo>
                  <a:pt x="0" y="490219"/>
                </a:lnTo>
                <a:lnTo>
                  <a:pt x="7711" y="528363"/>
                </a:lnTo>
                <a:lnTo>
                  <a:pt x="28733" y="559530"/>
                </a:lnTo>
                <a:lnTo>
                  <a:pt x="59900" y="580552"/>
                </a:lnTo>
                <a:lnTo>
                  <a:pt x="98044" y="588263"/>
                </a:lnTo>
                <a:lnTo>
                  <a:pt x="3727196" y="588263"/>
                </a:lnTo>
                <a:lnTo>
                  <a:pt x="3765339" y="580552"/>
                </a:lnTo>
                <a:lnTo>
                  <a:pt x="3796506" y="559530"/>
                </a:lnTo>
                <a:lnTo>
                  <a:pt x="3817528" y="528363"/>
                </a:lnTo>
                <a:lnTo>
                  <a:pt x="3825240" y="490219"/>
                </a:lnTo>
                <a:lnTo>
                  <a:pt x="3825240" y="98043"/>
                </a:lnTo>
                <a:lnTo>
                  <a:pt x="3817528" y="59900"/>
                </a:lnTo>
                <a:lnTo>
                  <a:pt x="3796506" y="28733"/>
                </a:lnTo>
                <a:lnTo>
                  <a:pt x="3765339" y="7711"/>
                </a:lnTo>
                <a:lnTo>
                  <a:pt x="3727196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2128" y="4035552"/>
            <a:ext cx="3825240" cy="591820"/>
          </a:xfrm>
          <a:custGeom>
            <a:avLst/>
            <a:gdLst/>
            <a:ahLst/>
            <a:cxnLst/>
            <a:rect l="l" t="t" r="r" b="b"/>
            <a:pathLst>
              <a:path w="3825240" h="591820">
                <a:moveTo>
                  <a:pt x="3726688" y="0"/>
                </a:moveTo>
                <a:lnTo>
                  <a:pt x="98551" y="0"/>
                </a:lnTo>
                <a:lnTo>
                  <a:pt x="60168" y="7737"/>
                </a:lnTo>
                <a:lnTo>
                  <a:pt x="28844" y="28844"/>
                </a:lnTo>
                <a:lnTo>
                  <a:pt x="7737" y="60168"/>
                </a:lnTo>
                <a:lnTo>
                  <a:pt x="0" y="98552"/>
                </a:lnTo>
                <a:lnTo>
                  <a:pt x="0" y="492760"/>
                </a:lnTo>
                <a:lnTo>
                  <a:pt x="7737" y="531143"/>
                </a:lnTo>
                <a:lnTo>
                  <a:pt x="28844" y="562467"/>
                </a:lnTo>
                <a:lnTo>
                  <a:pt x="60168" y="583574"/>
                </a:lnTo>
                <a:lnTo>
                  <a:pt x="98551" y="591312"/>
                </a:lnTo>
                <a:lnTo>
                  <a:pt x="3726688" y="591312"/>
                </a:lnTo>
                <a:lnTo>
                  <a:pt x="3765071" y="583574"/>
                </a:lnTo>
                <a:lnTo>
                  <a:pt x="3796395" y="562467"/>
                </a:lnTo>
                <a:lnTo>
                  <a:pt x="3817502" y="531143"/>
                </a:lnTo>
                <a:lnTo>
                  <a:pt x="3825240" y="492760"/>
                </a:lnTo>
                <a:lnTo>
                  <a:pt x="3825240" y="98552"/>
                </a:lnTo>
                <a:lnTo>
                  <a:pt x="3817502" y="60168"/>
                </a:lnTo>
                <a:lnTo>
                  <a:pt x="3796395" y="28844"/>
                </a:lnTo>
                <a:lnTo>
                  <a:pt x="3765071" y="7737"/>
                </a:lnTo>
                <a:lnTo>
                  <a:pt x="3726688" y="0"/>
                </a:lnTo>
                <a:close/>
              </a:path>
            </a:pathLst>
          </a:custGeom>
          <a:solidFill>
            <a:srgbClr val="005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59943" y="1652272"/>
            <a:ext cx="3506470" cy="280916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lang="en-US"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spc="-1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lang="en-US" sz="2600" dirty="0">
              <a:latin typeface="Arial"/>
              <a:cs typeface="Arial"/>
            </a:endParaRPr>
          </a:p>
          <a:p>
            <a:pPr marL="222885" marR="211454" algn="ctr">
              <a:lnSpc>
                <a:spcPct val="210700"/>
              </a:lnSpc>
            </a:pPr>
            <a:r>
              <a:rPr lang="en-US" sz="2600" spc="-75" dirty="0">
                <a:solidFill>
                  <a:srgbClr val="FFFFFF"/>
                </a:solidFill>
                <a:latin typeface="Arial"/>
                <a:cs typeface="Arial"/>
              </a:rPr>
              <a:t>Blog </a:t>
            </a:r>
            <a:r>
              <a:rPr lang="en-US" sz="2600" spc="-20" dirty="0">
                <a:solidFill>
                  <a:srgbClr val="FFFFFF"/>
                </a:solidFill>
                <a:latin typeface="Arial"/>
                <a:cs typeface="Arial"/>
              </a:rPr>
              <a:t>assets</a:t>
            </a:r>
          </a:p>
          <a:p>
            <a:pPr marL="222885" marR="211454" algn="ctr">
              <a:lnSpc>
                <a:spcPct val="210700"/>
              </a:lnSpc>
            </a:pP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lang="en-US" sz="2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media</a:t>
            </a:r>
            <a:r>
              <a:rPr lang="en-US" sz="2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spc="-10" dirty="0">
                <a:solidFill>
                  <a:srgbClr val="FFFFFF"/>
                </a:solidFill>
                <a:latin typeface="Arial"/>
                <a:cs typeface="Arial"/>
              </a:rPr>
              <a:t>posts  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lang="en-US" sz="26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600" spc="-1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endParaRPr lang="en-GB" sz="26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4848" y="2419770"/>
            <a:ext cx="476404" cy="4658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7440" y="3162613"/>
            <a:ext cx="565068" cy="6149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1513" y="4045692"/>
            <a:ext cx="446853" cy="58168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19546" y="1696199"/>
            <a:ext cx="270785" cy="369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899160"/>
          </a:xfrm>
          <a:custGeom>
            <a:avLst/>
            <a:gdLst/>
            <a:ahLst/>
            <a:cxnLst/>
            <a:rect l="l" t="t" r="r" b="b"/>
            <a:pathLst>
              <a:path w="12192000" h="899160">
                <a:moveTo>
                  <a:pt x="0" y="899160"/>
                </a:moveTo>
                <a:lnTo>
                  <a:pt x="12192000" y="899160"/>
                </a:lnTo>
                <a:lnTo>
                  <a:pt x="12192000" y="0"/>
                </a:lnTo>
                <a:lnTo>
                  <a:pt x="0" y="0"/>
                </a:lnTo>
                <a:lnTo>
                  <a:pt x="0" y="899160"/>
                </a:lnTo>
                <a:close/>
              </a:path>
            </a:pathLst>
          </a:custGeom>
          <a:solidFill>
            <a:srgbClr val="00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dirty="0"/>
              <a:t>What’s</a:t>
            </a:r>
            <a:r>
              <a:rPr spc="-55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toolkit</a:t>
            </a:r>
            <a:r>
              <a:rPr spc="-45" dirty="0"/>
              <a:t> </a:t>
            </a:r>
            <a:r>
              <a:rPr spc="-20" dirty="0"/>
              <a:t>for?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75051" y="1437513"/>
            <a:ext cx="8822690" cy="4506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47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This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resource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has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been</a:t>
            </a:r>
            <a:r>
              <a:rPr sz="2400" spc="-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created</a:t>
            </a:r>
            <a:r>
              <a:rPr sz="24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for</a:t>
            </a:r>
            <a:r>
              <a:rPr sz="2400" spc="-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use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by</a:t>
            </a:r>
            <a:r>
              <a:rPr sz="2400" spc="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training</a:t>
            </a:r>
            <a:r>
              <a:rPr sz="24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providers</a:t>
            </a:r>
            <a:r>
              <a:rPr sz="2400" spc="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5F71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other</a:t>
            </a:r>
            <a:r>
              <a:rPr sz="24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partners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to</a:t>
            </a:r>
            <a:r>
              <a:rPr sz="2400" spc="-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help</a:t>
            </a:r>
            <a:r>
              <a:rPr sz="2400" spc="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promote</a:t>
            </a:r>
            <a:r>
              <a:rPr sz="2400" spc="-6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scheme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It</a:t>
            </a:r>
            <a:r>
              <a:rPr sz="24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acts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as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 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guide</a:t>
            </a:r>
            <a:r>
              <a:rPr sz="2400" b="1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on</a:t>
            </a:r>
            <a:r>
              <a:rPr sz="24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how best</a:t>
            </a:r>
            <a:r>
              <a:rPr sz="2400" spc="-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to</a:t>
            </a:r>
            <a:r>
              <a:rPr sz="24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amplify</a:t>
            </a:r>
            <a:r>
              <a:rPr sz="2400" spc="-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scheme</a:t>
            </a:r>
            <a:r>
              <a:rPr sz="2400" spc="-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across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 your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key</a:t>
            </a:r>
            <a:r>
              <a:rPr sz="24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web</a:t>
            </a:r>
            <a:r>
              <a:rPr sz="2400" b="1" spc="-5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social</a:t>
            </a:r>
            <a:r>
              <a:rPr sz="2400" b="1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media</a:t>
            </a:r>
            <a:r>
              <a:rPr sz="2400" b="1" spc="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channels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Any</a:t>
            </a:r>
            <a:r>
              <a:rPr sz="24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case</a:t>
            </a:r>
            <a:r>
              <a:rPr sz="2400" b="1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studies/film</a:t>
            </a:r>
            <a:r>
              <a:rPr sz="2400" b="1" spc="-7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from</a:t>
            </a:r>
            <a:r>
              <a:rPr sz="2400" spc="-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your</a:t>
            </a:r>
            <a:r>
              <a:rPr sz="24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own</a:t>
            </a:r>
            <a:r>
              <a:rPr sz="2400" spc="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organisation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can</a:t>
            </a:r>
            <a:r>
              <a:rPr sz="24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be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 used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as</a:t>
            </a:r>
            <a:r>
              <a:rPr sz="24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well</a:t>
            </a:r>
            <a:r>
              <a:rPr sz="2400" spc="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as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information</a:t>
            </a:r>
            <a:r>
              <a:rPr sz="2400" spc="-6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provided</a:t>
            </a:r>
            <a:r>
              <a:rPr sz="2400" spc="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this 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toolkit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1015">
              <a:lnSpc>
                <a:spcPct val="100000"/>
              </a:lnSpc>
            </a:pPr>
            <a:r>
              <a:rPr sz="2400" spc="-35" dirty="0">
                <a:solidFill>
                  <a:srgbClr val="005F71"/>
                </a:solidFill>
                <a:latin typeface="Arial"/>
                <a:cs typeface="Arial"/>
              </a:rPr>
              <a:t>You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 can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create</a:t>
            </a:r>
            <a:r>
              <a:rPr sz="2400" spc="-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your</a:t>
            </a:r>
            <a:r>
              <a:rPr sz="2400" spc="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own</a:t>
            </a:r>
            <a:r>
              <a:rPr sz="2400" b="1" spc="-7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posts</a:t>
            </a:r>
            <a:r>
              <a:rPr sz="2400" spc="-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talk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more</a:t>
            </a:r>
            <a:r>
              <a:rPr sz="2400" spc="-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about</a:t>
            </a:r>
            <a:r>
              <a:rPr sz="2400" spc="-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your</a:t>
            </a:r>
            <a:r>
              <a:rPr sz="2400" spc="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5F71"/>
                </a:solidFill>
                <a:latin typeface="Arial"/>
                <a:cs typeface="Arial"/>
              </a:rPr>
              <a:t>own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organisation’s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part</a:t>
            </a:r>
            <a:r>
              <a:rPr sz="24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in the</a:t>
            </a:r>
            <a:r>
              <a:rPr sz="2400" spc="-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GB" sz="2400" spc="-45" dirty="0">
                <a:solidFill>
                  <a:srgbClr val="005F71"/>
                </a:solidFill>
                <a:latin typeface="Arial"/>
                <a:cs typeface="Arial"/>
              </a:rPr>
              <a:t>Teaching Bursary Scheme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3430" y="1604109"/>
            <a:ext cx="717796" cy="5103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3430" y="2676463"/>
            <a:ext cx="717796" cy="5083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765" y="4069941"/>
            <a:ext cx="717796" cy="51034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445" y="5142295"/>
            <a:ext cx="717796" cy="508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08685"/>
          </a:xfrm>
          <a:custGeom>
            <a:avLst/>
            <a:gdLst/>
            <a:ahLst/>
            <a:cxnLst/>
            <a:rect l="l" t="t" r="r" b="b"/>
            <a:pathLst>
              <a:path w="12192000" h="908685">
                <a:moveTo>
                  <a:pt x="12192000" y="0"/>
                </a:moveTo>
                <a:lnTo>
                  <a:pt x="0" y="0"/>
                </a:lnTo>
                <a:lnTo>
                  <a:pt x="0" y="908303"/>
                </a:lnTo>
                <a:lnTo>
                  <a:pt x="12192000" y="9083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Eligibility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1852" y="1205229"/>
            <a:ext cx="9093200" cy="59683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0085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005F71"/>
                </a:solidFill>
                <a:latin typeface="Arial"/>
                <a:cs typeface="Arial"/>
              </a:rPr>
              <a:t>To 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be</a:t>
            </a:r>
            <a:r>
              <a:rPr sz="2400" b="1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eligible</a:t>
            </a:r>
            <a:r>
              <a:rPr sz="2400" b="1" spc="-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to</a:t>
            </a:r>
            <a:r>
              <a:rPr sz="2400" b="1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apply</a:t>
            </a:r>
            <a:r>
              <a:rPr sz="2400" b="1" spc="-5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for</a:t>
            </a:r>
            <a:r>
              <a:rPr sz="2400" b="1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the</a:t>
            </a:r>
            <a:r>
              <a:rPr sz="2400" b="1" spc="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5F71"/>
                </a:solidFill>
                <a:latin typeface="Arial"/>
                <a:cs typeface="Arial"/>
              </a:rPr>
              <a:t>202</a:t>
            </a:r>
            <a:r>
              <a:rPr lang="en-GB" sz="2400" b="1" spc="-10" dirty="0">
                <a:solidFill>
                  <a:srgbClr val="005F71"/>
                </a:solidFill>
                <a:latin typeface="Arial"/>
                <a:cs typeface="Arial"/>
              </a:rPr>
              <a:t>3/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2</a:t>
            </a:r>
            <a:r>
              <a:rPr lang="en-GB" sz="2400" b="1" dirty="0">
                <a:solidFill>
                  <a:srgbClr val="005F71"/>
                </a:solidFill>
                <a:latin typeface="Arial"/>
                <a:cs typeface="Arial"/>
              </a:rPr>
              <a:t>4</a:t>
            </a:r>
            <a:r>
              <a:rPr sz="2400" b="1" spc="-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5F71"/>
                </a:solidFill>
                <a:latin typeface="Arial"/>
                <a:cs typeface="Arial"/>
              </a:rPr>
              <a:t>scheme,</a:t>
            </a:r>
            <a:r>
              <a:rPr sz="2400" b="1" spc="-5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5F71"/>
                </a:solidFill>
                <a:latin typeface="Arial"/>
                <a:cs typeface="Arial"/>
              </a:rPr>
              <a:t>candidates must: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have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been</a:t>
            </a:r>
            <a:r>
              <a:rPr sz="2400" spc="-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in employment</a:t>
            </a:r>
            <a:r>
              <a:rPr sz="2400" spc="-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for</a:t>
            </a:r>
            <a:r>
              <a:rPr sz="2400" spc="-5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at</a:t>
            </a:r>
            <a:r>
              <a:rPr sz="24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least</a:t>
            </a:r>
            <a:r>
              <a:rPr sz="2400" spc="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36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out</a:t>
            </a:r>
            <a:r>
              <a:rPr sz="24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last</a:t>
            </a:r>
            <a:r>
              <a:rPr sz="2400" spc="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84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months,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including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career</a:t>
            </a:r>
            <a:r>
              <a:rPr sz="2400" spc="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breaks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and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furlough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Arial"/>
              <a:cs typeface="Arial"/>
            </a:endParaRPr>
          </a:p>
          <a:p>
            <a:pPr marL="12700" marR="102870">
              <a:lnSpc>
                <a:spcPct val="100000"/>
              </a:lnSpc>
            </a:pP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hold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2.1</a:t>
            </a:r>
            <a:r>
              <a:rPr sz="24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degree</a:t>
            </a:r>
            <a:r>
              <a:rPr sz="2400" spc="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or</a:t>
            </a:r>
            <a:r>
              <a:rPr sz="24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meet</a:t>
            </a:r>
            <a:r>
              <a:rPr sz="2400" spc="-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minimum</a:t>
            </a:r>
            <a:r>
              <a:rPr sz="24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ITE</a:t>
            </a:r>
            <a:r>
              <a:rPr sz="2400" spc="-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entry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requirement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</a:t>
            </a:r>
            <a:r>
              <a:rPr sz="24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relevant</a:t>
            </a:r>
            <a:r>
              <a:rPr sz="2400" spc="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masters</a:t>
            </a:r>
            <a:r>
              <a:rPr sz="24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their</a:t>
            </a:r>
            <a:r>
              <a:rPr sz="24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subject</a:t>
            </a:r>
            <a:r>
              <a:rPr sz="2400" spc="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area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including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exceptions,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applicants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ordinarily</a:t>
            </a:r>
            <a:r>
              <a:rPr sz="24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need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to</a:t>
            </a:r>
            <a:r>
              <a:rPr sz="24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have</a:t>
            </a:r>
            <a:r>
              <a:rPr sz="2400" spc="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been</a:t>
            </a:r>
            <a:r>
              <a:rPr sz="2400" spc="-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out</a:t>
            </a:r>
            <a:r>
              <a:rPr sz="24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5F71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full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time</a:t>
            </a:r>
            <a:r>
              <a:rPr sz="24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education</a:t>
            </a:r>
            <a:r>
              <a:rPr sz="24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since</a:t>
            </a:r>
            <a:r>
              <a:rPr sz="2400" spc="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30th</a:t>
            </a:r>
            <a:r>
              <a:rPr sz="24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5F71"/>
                </a:solidFill>
                <a:latin typeface="Arial"/>
                <a:cs typeface="Arial"/>
              </a:rPr>
              <a:t>September</a:t>
            </a:r>
            <a:r>
              <a:rPr sz="2400" spc="-6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05F71"/>
                </a:solidFill>
                <a:latin typeface="Arial"/>
                <a:cs typeface="Arial"/>
              </a:rPr>
              <a:t>20</a:t>
            </a:r>
            <a:r>
              <a:rPr lang="en-GB" sz="2400" spc="-20" dirty="0">
                <a:solidFill>
                  <a:srgbClr val="005F71"/>
                </a:solidFill>
                <a:latin typeface="Arial"/>
                <a:cs typeface="Arial"/>
              </a:rPr>
              <a:t>20</a:t>
            </a:r>
          </a:p>
          <a:p>
            <a:pPr marL="12700" marR="5080">
              <a:lnSpc>
                <a:spcPct val="100000"/>
              </a:lnSpc>
            </a:pPr>
            <a:endParaRPr lang="en-GB" sz="2400" spc="-20" dirty="0">
              <a:solidFill>
                <a:srgbClr val="005F7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en-GB" sz="2400" spc="-20" dirty="0">
                <a:solidFill>
                  <a:srgbClr val="005F71"/>
                </a:solidFill>
                <a:latin typeface="Arial"/>
                <a:cs typeface="Arial"/>
              </a:rPr>
              <a:t>For the Gaelic education courses, you must be a fluent speaker and be able to read and write in Gaelic</a:t>
            </a:r>
          </a:p>
          <a:p>
            <a:pPr marL="12700" marR="5080">
              <a:lnSpc>
                <a:spcPct val="100000"/>
              </a:lnSpc>
            </a:pPr>
            <a:endParaRPr lang="en-GB" sz="2400" spc="-20" dirty="0">
              <a:solidFill>
                <a:srgbClr val="005F71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724" y="2419863"/>
            <a:ext cx="507260" cy="61952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676" y="4596135"/>
            <a:ext cx="507260" cy="61952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676" y="3507999"/>
            <a:ext cx="507260" cy="619522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id="{789A3FC3-9D5B-DB41-9747-A14946F0A08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1676" y="5684271"/>
            <a:ext cx="507260" cy="6195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71045" cy="908685"/>
          </a:xfrm>
          <a:custGeom>
            <a:avLst/>
            <a:gdLst/>
            <a:ahLst/>
            <a:cxnLst/>
            <a:rect l="l" t="t" r="r" b="b"/>
            <a:pathLst>
              <a:path w="12171045" h="908685">
                <a:moveTo>
                  <a:pt x="12170664" y="0"/>
                </a:moveTo>
                <a:lnTo>
                  <a:pt x="0" y="0"/>
                </a:lnTo>
                <a:lnTo>
                  <a:pt x="0" y="908303"/>
                </a:lnTo>
                <a:lnTo>
                  <a:pt x="12170664" y="908303"/>
                </a:lnTo>
                <a:lnTo>
                  <a:pt x="12170664" y="0"/>
                </a:lnTo>
                <a:close/>
              </a:path>
            </a:pathLst>
          </a:custGeom>
          <a:solidFill>
            <a:srgbClr val="00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0689" y="142189"/>
            <a:ext cx="505244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Suggested</a:t>
            </a:r>
            <a:r>
              <a:rPr spc="-5" dirty="0"/>
              <a:t> </a:t>
            </a:r>
            <a:r>
              <a:rPr lang="en-GB" spc="-5" dirty="0"/>
              <a:t>blog</a:t>
            </a:r>
            <a:r>
              <a:rPr spc="-40" dirty="0"/>
              <a:t> </a:t>
            </a:r>
            <a:r>
              <a:rPr spc="-20" dirty="0"/>
              <a:t>copy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2329" y="1039113"/>
            <a:ext cx="10679430" cy="51906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>
                <a:solidFill>
                  <a:srgbClr val="005F71"/>
                </a:solidFill>
                <a:latin typeface="Arial"/>
                <a:cs typeface="Arial"/>
              </a:rPr>
              <a:t>Are</a:t>
            </a:r>
            <a:r>
              <a:rPr lang="en-US" sz="1600" b="1" spc="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5F71"/>
                </a:solidFill>
                <a:latin typeface="Arial"/>
                <a:cs typeface="Arial"/>
              </a:rPr>
              <a:t>you</a:t>
            </a:r>
            <a:r>
              <a:rPr lang="en-US" sz="1600" b="1" spc="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5F71"/>
                </a:solidFill>
                <a:latin typeface="Arial"/>
                <a:cs typeface="Arial"/>
              </a:rPr>
              <a:t>looking</a:t>
            </a:r>
            <a:r>
              <a:rPr lang="en-US" sz="1600" b="1" spc="-8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5F71"/>
                </a:solidFill>
                <a:latin typeface="Arial"/>
                <a:cs typeface="Arial"/>
              </a:rPr>
              <a:t>to</a:t>
            </a:r>
            <a:r>
              <a:rPr lang="en-US" sz="1600" b="1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5F71"/>
                </a:solidFill>
                <a:latin typeface="Arial"/>
                <a:cs typeface="Arial"/>
              </a:rPr>
              <a:t>career</a:t>
            </a:r>
            <a:r>
              <a:rPr lang="en-US" sz="1600" b="1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5F71"/>
                </a:solidFill>
                <a:latin typeface="Arial"/>
                <a:cs typeface="Arial"/>
              </a:rPr>
              <a:t>change</a:t>
            </a:r>
            <a:r>
              <a:rPr lang="en-US" sz="1600" b="1" spc="-6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5F71"/>
                </a:solidFill>
                <a:latin typeface="Arial"/>
                <a:cs typeface="Arial"/>
              </a:rPr>
              <a:t>to</a:t>
            </a:r>
            <a:r>
              <a:rPr lang="en-US" sz="1600" b="1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5F71"/>
                </a:solidFill>
                <a:latin typeface="Arial"/>
                <a:cs typeface="Arial"/>
              </a:rPr>
              <a:t>inspire</a:t>
            </a:r>
            <a:r>
              <a:rPr lang="en-US" sz="1600" b="1" spc="-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5F71"/>
                </a:solidFill>
                <a:latin typeface="Arial"/>
                <a:cs typeface="Arial"/>
              </a:rPr>
              <a:t>the</a:t>
            </a:r>
            <a:r>
              <a:rPr lang="en-US" sz="1600" b="1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5F71"/>
                </a:solidFill>
                <a:latin typeface="Arial"/>
                <a:cs typeface="Arial"/>
              </a:rPr>
              <a:t>next</a:t>
            </a:r>
            <a:r>
              <a:rPr lang="en-US" sz="1600" b="1" spc="-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b="1" spc="-10" dirty="0">
                <a:solidFill>
                  <a:srgbClr val="005F71"/>
                </a:solidFill>
                <a:latin typeface="Arial"/>
                <a:cs typeface="Arial"/>
              </a:rPr>
              <a:t>generation?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en-US" sz="16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en-US" sz="1650" dirty="0">
                <a:solidFill>
                  <a:srgbClr val="005F71"/>
                </a:solidFill>
                <a:latin typeface="Arial"/>
                <a:cs typeface="Arial"/>
              </a:rPr>
              <a:t>The Teaching Bursary Scheme is to encourage more people to retrain as secondary school teachers in selected STEM subjects and Gaelic at both primary and secondary education. Gaelic being a new addition of academic year 23/24. The scheme was opened by Skills Development Scotland in June 2023. </a:t>
            </a:r>
          </a:p>
          <a:p>
            <a:pPr marL="12700" marR="90805">
              <a:lnSpc>
                <a:spcPct val="100000"/>
              </a:lnSpc>
            </a:pPr>
            <a:endParaRPr lang="en-US" sz="1600" dirty="0">
              <a:solidFill>
                <a:srgbClr val="005F71"/>
              </a:solidFill>
              <a:latin typeface="Arial"/>
              <a:cs typeface="Arial"/>
            </a:endParaRPr>
          </a:p>
          <a:p>
            <a:pPr marL="12700" marR="90805">
              <a:lnSpc>
                <a:spcPct val="100000"/>
              </a:lnSpc>
            </a:pP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These are the subjects with greatest demand for teachers.  The £20,000 bursary is available for career changers in the next academic year whilst studying for a PGDE in the relevant subjects.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1500" dirty="0">
              <a:latin typeface="Arial"/>
              <a:cs typeface="Arial"/>
            </a:endParaRPr>
          </a:p>
          <a:p>
            <a:pPr marL="12700" marR="5080">
              <a:lnSpc>
                <a:spcPct val="107500"/>
              </a:lnSpc>
            </a:pP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Tanya</a:t>
            </a:r>
            <a:r>
              <a:rPr lang="en-US" sz="1600" spc="-6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Howden,</a:t>
            </a:r>
            <a:r>
              <a:rPr lang="en-US" sz="1600" spc="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from</a:t>
            </a:r>
            <a:r>
              <a:rPr lang="en-US" sz="1600" spc="-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Edinburgh,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spc="-50" dirty="0">
                <a:solidFill>
                  <a:srgbClr val="005F71"/>
                </a:solidFill>
                <a:latin typeface="Arial"/>
                <a:cs typeface="Arial"/>
              </a:rPr>
              <a:t>has taken advantage of the bursary going on to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train</a:t>
            </a:r>
            <a:r>
              <a:rPr lang="en-US" sz="1600" spc="-45" dirty="0">
                <a:solidFill>
                  <a:srgbClr val="005F71"/>
                </a:solidFill>
                <a:latin typeface="Arial"/>
                <a:cs typeface="Arial"/>
              </a:rPr>
              <a:t> as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a</a:t>
            </a:r>
            <a:r>
              <a:rPr lang="en-US" sz="1600" spc="-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Computer</a:t>
            </a:r>
            <a:r>
              <a:rPr lang="en-US" sz="1600" spc="-5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Science</a:t>
            </a:r>
            <a:r>
              <a:rPr lang="en-US" sz="1600" spc="-8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teacher. She</a:t>
            </a: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said:</a:t>
            </a:r>
            <a:r>
              <a:rPr lang="en-US" sz="1600" spc="-1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“Through</a:t>
            </a: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working</a:t>
            </a: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with</a:t>
            </a: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schools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and</a:t>
            </a:r>
            <a:r>
              <a:rPr lang="en-US" sz="16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seeing</a:t>
            </a:r>
            <a:r>
              <a:rPr lang="en-US" sz="1600" spc="-5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the</a:t>
            </a:r>
            <a:r>
              <a:rPr lang="en-US" sz="16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impact</a:t>
            </a:r>
            <a:r>
              <a:rPr lang="en-US" sz="1600" spc="-6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we were</a:t>
            </a:r>
            <a:r>
              <a:rPr lang="en-US" sz="1600" spc="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having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it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made</a:t>
            </a: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me</a:t>
            </a:r>
            <a:r>
              <a:rPr lang="en-US" sz="1600" spc="-5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 err="1">
                <a:solidFill>
                  <a:srgbClr val="005F71"/>
                </a:solidFill>
                <a:latin typeface="Arial"/>
                <a:cs typeface="Arial"/>
              </a:rPr>
              <a:t>realise</a:t>
            </a: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that</a:t>
            </a:r>
            <a:r>
              <a:rPr lang="en-US" sz="16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now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was</a:t>
            </a:r>
            <a:r>
              <a:rPr lang="en-US" sz="1600" spc="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the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right</a:t>
            </a:r>
            <a:r>
              <a:rPr lang="en-US" sz="16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time</a:t>
            </a:r>
            <a:r>
              <a:rPr lang="en-US" sz="1600" spc="-5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to take</a:t>
            </a:r>
            <a:r>
              <a:rPr lang="en-US" sz="1600" spc="-5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a step</a:t>
            </a:r>
            <a:r>
              <a:rPr lang="en-US" sz="1600" spc="-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into</a:t>
            </a: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teaching.</a:t>
            </a:r>
            <a:endParaRPr lang="en-US" sz="1600" dirty="0">
              <a:latin typeface="Arial"/>
              <a:cs typeface="Arial"/>
            </a:endParaRPr>
          </a:p>
          <a:p>
            <a:pPr marL="12700" marR="75565">
              <a:lnSpc>
                <a:spcPct val="106300"/>
              </a:lnSpc>
              <a:spcBef>
                <a:spcPts val="815"/>
              </a:spcBef>
            </a:pP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“But</a:t>
            </a:r>
            <a:r>
              <a:rPr lang="en-US" sz="1600" spc="-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without</a:t>
            </a:r>
            <a:r>
              <a:rPr lang="en-US" sz="16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the</a:t>
            </a:r>
            <a:r>
              <a:rPr lang="en-US" sz="1600" spc="-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bursary</a:t>
            </a:r>
            <a:r>
              <a:rPr lang="en-US" sz="16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it</a:t>
            </a:r>
            <a:r>
              <a:rPr lang="en-US" sz="16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would’ve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been</a:t>
            </a:r>
            <a:r>
              <a:rPr lang="en-US" sz="1600" spc="-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a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much</a:t>
            </a:r>
            <a:r>
              <a:rPr lang="en-US" sz="1600" spc="-6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different</a:t>
            </a:r>
            <a:r>
              <a:rPr lang="en-US" sz="1600" spc="-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story.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 It’s</a:t>
            </a:r>
            <a:r>
              <a:rPr lang="en-US" sz="1600" spc="-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much</a:t>
            </a:r>
            <a:r>
              <a:rPr lang="en-US" sz="1600" spc="-6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harder</a:t>
            </a:r>
            <a:r>
              <a:rPr lang="en-US" sz="16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to</a:t>
            </a:r>
            <a:r>
              <a:rPr lang="en-US" sz="1600" spc="-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imagine</a:t>
            </a:r>
            <a:r>
              <a:rPr lang="en-US" sz="1600" spc="-6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stopping</a:t>
            </a:r>
            <a:r>
              <a:rPr lang="en-US" sz="1600" spc="-5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a</a:t>
            </a:r>
            <a:r>
              <a:rPr lang="en-US" sz="16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spc="-20" dirty="0">
                <a:solidFill>
                  <a:srgbClr val="005F71"/>
                </a:solidFill>
                <a:latin typeface="Arial"/>
                <a:cs typeface="Arial"/>
              </a:rPr>
              <a:t>full-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time</a:t>
            </a:r>
            <a:r>
              <a:rPr lang="en-US" sz="1600" spc="-8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salary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once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you’ve</a:t>
            </a:r>
            <a:r>
              <a:rPr lang="en-US" sz="16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become</a:t>
            </a:r>
            <a:r>
              <a:rPr lang="en-US" sz="1600" spc="-5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used</a:t>
            </a:r>
            <a:r>
              <a:rPr lang="en-US" sz="1600" spc="-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to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having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one,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and</a:t>
            </a:r>
            <a:r>
              <a:rPr lang="en-US" sz="16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then</a:t>
            </a:r>
            <a:r>
              <a:rPr lang="en-US" sz="16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go</a:t>
            </a:r>
            <a:r>
              <a:rPr lang="en-US" sz="1600" spc="-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back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to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being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a</a:t>
            </a:r>
            <a:r>
              <a:rPr lang="en-US" sz="16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student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 again.</a:t>
            </a:r>
            <a:endParaRPr lang="en-US" sz="1600" dirty="0">
              <a:latin typeface="Arial"/>
              <a:cs typeface="Arial"/>
            </a:endParaRPr>
          </a:p>
          <a:p>
            <a:pPr marL="12700" marR="7620">
              <a:lnSpc>
                <a:spcPct val="107500"/>
              </a:lnSpc>
              <a:spcBef>
                <a:spcPts val="795"/>
              </a:spcBef>
            </a:pP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“There’s</a:t>
            </a: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a</a:t>
            </a:r>
            <a:r>
              <a:rPr lang="en-US" sz="16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lot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of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academic</a:t>
            </a:r>
            <a:r>
              <a:rPr lang="en-US" sz="1600" spc="-6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work</a:t>
            </a:r>
            <a:r>
              <a:rPr lang="en-US" sz="16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that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needs</a:t>
            </a:r>
            <a:r>
              <a:rPr lang="en-US" sz="16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be</a:t>
            </a:r>
            <a:r>
              <a:rPr lang="en-US" sz="16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completed</a:t>
            </a:r>
            <a:r>
              <a:rPr lang="en-US" sz="1600" spc="-8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within</a:t>
            </a: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the</a:t>
            </a:r>
            <a:r>
              <a:rPr lang="en-US" sz="1600" spc="-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one</a:t>
            </a:r>
            <a:r>
              <a:rPr lang="en-US" sz="16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year,</a:t>
            </a:r>
            <a:r>
              <a:rPr lang="en-US" sz="16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so</a:t>
            </a:r>
            <a:r>
              <a:rPr lang="en-US" sz="1600" spc="-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there’s</a:t>
            </a:r>
            <a:r>
              <a:rPr lang="en-US" sz="16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no</a:t>
            </a: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way I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could’ve</a:t>
            </a:r>
            <a:r>
              <a:rPr lang="en-US" sz="1600" spc="-4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worked</a:t>
            </a:r>
            <a:r>
              <a:rPr lang="en-US" sz="1600" spc="-2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part-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time.</a:t>
            </a:r>
            <a:r>
              <a:rPr lang="en-US" sz="1600" spc="-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So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it’s</a:t>
            </a:r>
            <a:r>
              <a:rPr lang="en-US" sz="1600" spc="-5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a</a:t>
            </a:r>
            <a:r>
              <a:rPr lang="en-US" sz="16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case</a:t>
            </a:r>
            <a:r>
              <a:rPr lang="en-US" sz="1600" spc="-5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of</a:t>
            </a:r>
            <a:r>
              <a:rPr lang="en-US" sz="1600" spc="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all</a:t>
            </a: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hands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on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deck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on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the</a:t>
            </a:r>
            <a:r>
              <a:rPr lang="en-US" sz="1600" spc="-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teaching</a:t>
            </a:r>
            <a:r>
              <a:rPr lang="en-US" sz="1600" spc="-5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side.</a:t>
            </a:r>
            <a:r>
              <a:rPr lang="en-US" sz="1600" spc="-4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The</a:t>
            </a: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bursary</a:t>
            </a:r>
            <a:r>
              <a:rPr lang="en-US" sz="1600" spc="-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has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taken</a:t>
            </a:r>
            <a:r>
              <a:rPr lang="en-US" sz="1600" spc="-3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a massive</a:t>
            </a:r>
            <a:r>
              <a:rPr lang="en-US" sz="1600" spc="-7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worry</a:t>
            </a:r>
            <a:r>
              <a:rPr lang="en-US" sz="1600" spc="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off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my </a:t>
            </a:r>
            <a:r>
              <a:rPr lang="en-US" sz="1600" spc="-10" dirty="0">
                <a:solidFill>
                  <a:srgbClr val="005F71"/>
                </a:solidFill>
                <a:latin typeface="Arial"/>
                <a:cs typeface="Arial"/>
              </a:rPr>
              <a:t>shoulders.”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2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For</a:t>
            </a:r>
            <a:r>
              <a:rPr lang="en-US" sz="1600" spc="-2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further</a:t>
            </a:r>
            <a:r>
              <a:rPr lang="en-US" sz="1600" spc="-1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information</a:t>
            </a:r>
            <a:r>
              <a:rPr lang="en-US" sz="1600" spc="-8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please</a:t>
            </a:r>
            <a:r>
              <a:rPr lang="en-US" sz="1600" spc="-30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005F71"/>
                </a:solidFill>
                <a:latin typeface="Arial"/>
                <a:cs typeface="Arial"/>
              </a:rPr>
              <a:t>visit</a:t>
            </a:r>
            <a:r>
              <a:rPr lang="en-US" sz="1600" spc="-55" dirty="0">
                <a:solidFill>
                  <a:srgbClr val="005F71"/>
                </a:solidFill>
                <a:latin typeface="Arial"/>
                <a:cs typeface="Arial"/>
              </a:rPr>
              <a:t>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https://teachingbursaryinscotland.co.uk/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219200" y="152400"/>
            <a:ext cx="4364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10" dirty="0"/>
              <a:t>Blog Photos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22121" y="1068146"/>
            <a:ext cx="290004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GB" sz="2000" b="1" dirty="0">
                <a:solidFill>
                  <a:srgbClr val="005F71"/>
                </a:solidFill>
                <a:latin typeface="Arial"/>
                <a:cs typeface="Arial"/>
              </a:rPr>
              <a:t>Tanya Howden  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F8801E-148C-4BDC-4A0A-BBBA346AB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1" y="1853404"/>
            <a:ext cx="4517390" cy="395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erson sitting on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F9CF985F-C840-BEDD-1215-3ABDE699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64172"/>
            <a:ext cx="4141571" cy="51729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08685"/>
          </a:xfrm>
          <a:custGeom>
            <a:avLst/>
            <a:gdLst/>
            <a:ahLst/>
            <a:cxnLst/>
            <a:rect l="l" t="t" r="r" b="b"/>
            <a:pathLst>
              <a:path w="12192000" h="908685">
                <a:moveTo>
                  <a:pt x="12192000" y="0"/>
                </a:moveTo>
                <a:lnTo>
                  <a:pt x="0" y="0"/>
                </a:lnTo>
                <a:lnTo>
                  <a:pt x="0" y="908303"/>
                </a:lnTo>
                <a:lnTo>
                  <a:pt x="12192000" y="908303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9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30" dirty="0"/>
              <a:t> </a:t>
            </a:r>
            <a:r>
              <a:rPr dirty="0"/>
              <a:t>media</a:t>
            </a:r>
            <a:r>
              <a:rPr spc="-30" dirty="0"/>
              <a:t> </a:t>
            </a:r>
            <a:r>
              <a:rPr spc="-10" dirty="0"/>
              <a:t>posts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926717" y="1355801"/>
            <a:ext cx="9262745" cy="505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1630">
              <a:lnSpc>
                <a:spcPct val="100000"/>
              </a:lnSpc>
              <a:spcBef>
                <a:spcPts val="100"/>
              </a:spcBef>
            </a:pPr>
            <a:r>
              <a:rPr dirty="0"/>
              <a:t>Are you</a:t>
            </a:r>
            <a:r>
              <a:rPr spc="-20" dirty="0"/>
              <a:t> </a:t>
            </a:r>
            <a:r>
              <a:rPr dirty="0"/>
              <a:t>looking</a:t>
            </a:r>
            <a:r>
              <a:rPr spc="-5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#careerchange</a:t>
            </a:r>
            <a:r>
              <a:rPr spc="-6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inspire</a:t>
            </a:r>
            <a:r>
              <a:rPr spc="-4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next generation?</a:t>
            </a:r>
            <a:r>
              <a:rPr spc="-165" dirty="0"/>
              <a:t> </a:t>
            </a:r>
            <a:r>
              <a:rPr dirty="0"/>
              <a:t>Applications</a:t>
            </a:r>
            <a:r>
              <a:rPr spc="-60" dirty="0"/>
              <a:t> </a:t>
            </a:r>
            <a:r>
              <a:rPr dirty="0"/>
              <a:t>are</a:t>
            </a:r>
            <a:r>
              <a:rPr spc="-20" dirty="0"/>
              <a:t> </a:t>
            </a:r>
            <a:r>
              <a:rPr spc="-25" dirty="0"/>
              <a:t>now </a:t>
            </a:r>
            <a:r>
              <a:rPr dirty="0"/>
              <a:t>open</a:t>
            </a:r>
            <a:r>
              <a:rPr spc="-5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£20,000</a:t>
            </a:r>
            <a:r>
              <a:rPr spc="-3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support</a:t>
            </a:r>
            <a:r>
              <a:rPr spc="-35" dirty="0"/>
              <a:t> </a:t>
            </a:r>
            <a:r>
              <a:rPr dirty="0"/>
              <a:t>to retrain</a:t>
            </a:r>
            <a:r>
              <a:rPr spc="-35" dirty="0"/>
              <a:t> </a:t>
            </a:r>
            <a:r>
              <a:rPr dirty="0"/>
              <a:t>as</a:t>
            </a:r>
            <a:r>
              <a:rPr spc="5" dirty="0"/>
              <a:t> </a:t>
            </a:r>
            <a:r>
              <a:rPr dirty="0"/>
              <a:t>a</a:t>
            </a:r>
            <a:r>
              <a:rPr spc="15" dirty="0"/>
              <a:t> </a:t>
            </a:r>
            <a:r>
              <a:rPr dirty="0"/>
              <a:t>school</a:t>
            </a:r>
            <a:r>
              <a:rPr spc="-60" dirty="0"/>
              <a:t> </a:t>
            </a:r>
            <a:r>
              <a:rPr dirty="0"/>
              <a:t>teacher</a:t>
            </a:r>
            <a:r>
              <a:rPr spc="-3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#STEM</a:t>
            </a:r>
            <a:r>
              <a:rPr spc="20" dirty="0"/>
              <a:t> </a:t>
            </a:r>
            <a:r>
              <a:rPr spc="-10" dirty="0"/>
              <a:t>subjects</a:t>
            </a:r>
            <a:r>
              <a:rPr lang="en-GB" spc="-10" dirty="0"/>
              <a:t> and #Gaelic </a:t>
            </a:r>
            <a:r>
              <a:rPr lang="en-GB" spc="-10" dirty="0">
                <a:hlinkClick r:id="rId2"/>
              </a:rPr>
              <a:t>https://teachingbursaryinscotland.co.uk/</a:t>
            </a:r>
            <a:r>
              <a:rPr lang="en-GB" spc="-10" dirty="0"/>
              <a:t> </a:t>
            </a:r>
            <a:r>
              <a:rPr spc="-10" dirty="0"/>
              <a:t>#</a:t>
            </a:r>
            <a:r>
              <a:rPr lang="en-GB" spc="-10" dirty="0"/>
              <a:t>teach #bursary #Scotland</a:t>
            </a:r>
            <a:endParaRPr spc="-1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/>
          </a:p>
          <a:p>
            <a:pPr marL="12700">
              <a:lnSpc>
                <a:spcPct val="100000"/>
              </a:lnSpc>
            </a:pPr>
            <a:r>
              <a:rPr lang="en-GB" dirty="0"/>
              <a:t>Bursaries of £20,000 are </a:t>
            </a:r>
            <a:r>
              <a:rPr dirty="0"/>
              <a:t>being</a:t>
            </a:r>
            <a:r>
              <a:rPr spc="-45" dirty="0"/>
              <a:t> </a:t>
            </a:r>
            <a:r>
              <a:rPr dirty="0"/>
              <a:t>offered</a:t>
            </a:r>
            <a:r>
              <a:rPr spc="-45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dirty="0"/>
              <a:t>encourage</a:t>
            </a:r>
            <a:r>
              <a:rPr spc="-65" dirty="0"/>
              <a:t> </a:t>
            </a:r>
            <a:r>
              <a:rPr dirty="0"/>
              <a:t>people</a:t>
            </a:r>
            <a:r>
              <a:rPr spc="-65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lang="en-GB" spc="5" dirty="0"/>
              <a:t>re</a:t>
            </a:r>
            <a:r>
              <a:rPr dirty="0"/>
              <a:t>train</a:t>
            </a:r>
            <a:r>
              <a:rPr spc="-45" dirty="0"/>
              <a:t> </a:t>
            </a:r>
            <a:r>
              <a:rPr dirty="0"/>
              <a:t>as</a:t>
            </a:r>
            <a:r>
              <a:rPr lang="en-GB" dirty="0"/>
              <a:t> </a:t>
            </a:r>
            <a:r>
              <a:rPr dirty="0"/>
              <a:t>school</a:t>
            </a:r>
            <a:r>
              <a:rPr spc="-25" dirty="0"/>
              <a:t> </a:t>
            </a:r>
            <a:r>
              <a:rPr dirty="0"/>
              <a:t>teachers</a:t>
            </a:r>
            <a:r>
              <a:rPr spc="-45" dirty="0"/>
              <a:t> </a:t>
            </a:r>
            <a:r>
              <a:rPr dirty="0"/>
              <a:t>in </a:t>
            </a:r>
            <a:r>
              <a:rPr lang="en-GB" dirty="0"/>
              <a:t>#</a:t>
            </a:r>
            <a:r>
              <a:rPr dirty="0"/>
              <a:t>STEM</a:t>
            </a:r>
            <a:r>
              <a:rPr spc="30" dirty="0"/>
              <a:t> </a:t>
            </a:r>
            <a:r>
              <a:rPr lang="en-GB" spc="30" dirty="0"/>
              <a:t>and #Gaelic </a:t>
            </a:r>
            <a:r>
              <a:rPr dirty="0"/>
              <a:t>subjects</a:t>
            </a:r>
            <a:r>
              <a:rPr spc="-40" dirty="0"/>
              <a:t> </a:t>
            </a:r>
            <a:r>
              <a:rPr lang="en-GB" spc="-40" dirty="0">
                <a:hlinkClick r:id="rId2"/>
              </a:rPr>
              <a:t>https://teachingbursaryinscotland.co.uk/</a:t>
            </a:r>
            <a:r>
              <a:rPr lang="en-GB" spc="-40" dirty="0"/>
              <a:t> </a:t>
            </a:r>
            <a:r>
              <a:rPr spc="-75" dirty="0"/>
              <a:t> </a:t>
            </a:r>
            <a:r>
              <a:rPr lang="en-GB" spc="-10" dirty="0"/>
              <a:t>#teach #bursary #Scotland</a:t>
            </a:r>
            <a:endParaRPr spc="-1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 dirty="0"/>
          </a:p>
          <a:p>
            <a:pPr marL="12700" marR="536575">
              <a:lnSpc>
                <a:spcPct val="100000"/>
              </a:lnSpc>
            </a:pPr>
            <a:r>
              <a:rPr lang="en-GB" dirty="0"/>
              <a:t>A</a:t>
            </a:r>
            <a:r>
              <a:rPr dirty="0" err="1"/>
              <a:t>pply</a:t>
            </a:r>
            <a:r>
              <a:rPr spc="-25" dirty="0"/>
              <a:t> </a:t>
            </a:r>
            <a:r>
              <a:rPr dirty="0"/>
              <a:t>for</a:t>
            </a:r>
            <a:r>
              <a:rPr spc="-15" dirty="0"/>
              <a:t> </a:t>
            </a:r>
            <a:r>
              <a:rPr lang="en-GB" spc="-15" dirty="0"/>
              <a:t>a </a:t>
            </a:r>
            <a:r>
              <a:rPr dirty="0"/>
              <a:t>£20,000</a:t>
            </a:r>
            <a:r>
              <a:rPr spc="-35" dirty="0"/>
              <a:t> </a:t>
            </a:r>
            <a:r>
              <a:rPr dirty="0"/>
              <a:t>bursary</a:t>
            </a:r>
            <a:r>
              <a:rPr spc="-25" dirty="0"/>
              <a:t> </a:t>
            </a:r>
            <a:r>
              <a:rPr dirty="0"/>
              <a:t>to</a:t>
            </a:r>
            <a:r>
              <a:rPr lang="en-GB" spc="-10" dirty="0"/>
              <a:t> re</a:t>
            </a:r>
            <a:r>
              <a:rPr dirty="0"/>
              <a:t>train</a:t>
            </a:r>
            <a:r>
              <a:rPr lang="en-GB" dirty="0"/>
              <a:t> and </a:t>
            </a:r>
            <a:r>
              <a:rPr dirty="0"/>
              <a:t>fill</a:t>
            </a:r>
            <a:r>
              <a:rPr spc="-3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high-demand</a:t>
            </a:r>
            <a:r>
              <a:rPr spc="-60" dirty="0"/>
              <a:t> </a:t>
            </a:r>
            <a:r>
              <a:rPr lang="en-GB" spc="-60" dirty="0"/>
              <a:t>for </a:t>
            </a:r>
            <a:r>
              <a:rPr dirty="0"/>
              <a:t>teaching</a:t>
            </a:r>
            <a:r>
              <a:rPr spc="-60" dirty="0"/>
              <a:t> </a:t>
            </a:r>
            <a:r>
              <a:rPr dirty="0"/>
              <a:t>roles</a:t>
            </a:r>
            <a:r>
              <a:rPr spc="-3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Physics,</a:t>
            </a:r>
            <a:r>
              <a:rPr spc="-40" dirty="0"/>
              <a:t> </a:t>
            </a:r>
            <a:r>
              <a:rPr spc="-10" dirty="0"/>
              <a:t>Chemistry, Maths, Technological</a:t>
            </a:r>
            <a:r>
              <a:rPr spc="-70" dirty="0"/>
              <a:t> </a:t>
            </a:r>
            <a:r>
              <a:rPr dirty="0"/>
              <a:t>Education,</a:t>
            </a:r>
            <a:r>
              <a:rPr spc="-45" dirty="0"/>
              <a:t> </a:t>
            </a:r>
            <a:r>
              <a:rPr dirty="0"/>
              <a:t>Home</a:t>
            </a:r>
            <a:r>
              <a:rPr spc="10" dirty="0"/>
              <a:t> </a:t>
            </a:r>
            <a:r>
              <a:rPr dirty="0"/>
              <a:t>Economics</a:t>
            </a:r>
            <a:r>
              <a:rPr lang="en-GB" spc="-65" dirty="0"/>
              <a:t>, </a:t>
            </a:r>
            <a:r>
              <a:rPr dirty="0"/>
              <a:t>Computing</a:t>
            </a:r>
            <a:r>
              <a:rPr spc="-15" dirty="0"/>
              <a:t> </a:t>
            </a:r>
            <a:r>
              <a:rPr spc="-10" dirty="0"/>
              <a:t>Science</a:t>
            </a:r>
            <a:r>
              <a:rPr lang="en-GB" spc="-10" dirty="0"/>
              <a:t> and #Gaelic</a:t>
            </a:r>
            <a:r>
              <a:rPr spc="-10" dirty="0"/>
              <a:t> </a:t>
            </a:r>
            <a:r>
              <a:rPr lang="en-GB" spc="-10" dirty="0">
                <a:hlinkClick r:id="rId2"/>
              </a:rPr>
              <a:t>https://teachingbursaryinscotland.co.uk/</a:t>
            </a:r>
            <a:r>
              <a:rPr lang="en-GB" spc="-10" dirty="0"/>
              <a:t> #teach #bursary #STEM #Scotland</a:t>
            </a:r>
            <a:endParaRPr spc="-10" dirty="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/>
          </a:p>
          <a:p>
            <a:pPr marL="12700" marR="5080">
              <a:lnSpc>
                <a:spcPct val="100000"/>
              </a:lnSpc>
            </a:pPr>
            <a:r>
              <a:rPr dirty="0"/>
              <a:t>Looking</a:t>
            </a:r>
            <a:r>
              <a:rPr spc="-65" dirty="0"/>
              <a:t> </a:t>
            </a:r>
            <a:r>
              <a:rPr dirty="0"/>
              <a:t>for</a:t>
            </a:r>
            <a:r>
              <a:rPr spc="1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fresh start</a:t>
            </a:r>
            <a:r>
              <a:rPr spc="-30" dirty="0"/>
              <a:t> </a:t>
            </a:r>
            <a:r>
              <a:rPr dirty="0"/>
              <a:t>in</a:t>
            </a:r>
            <a:r>
              <a:rPr spc="15" dirty="0"/>
              <a:t> </a:t>
            </a:r>
            <a:r>
              <a:rPr dirty="0"/>
              <a:t>a new</a:t>
            </a:r>
            <a:r>
              <a:rPr spc="-20" dirty="0"/>
              <a:t> </a:t>
            </a:r>
            <a:r>
              <a:rPr dirty="0"/>
              <a:t>career?</a:t>
            </a:r>
            <a:r>
              <a:rPr spc="-30" dirty="0"/>
              <a:t> </a:t>
            </a:r>
            <a:r>
              <a:rPr dirty="0"/>
              <a:t>Scotland’s</a:t>
            </a:r>
            <a:r>
              <a:rPr lang="en-GB" spc="-50" dirty="0"/>
              <a:t> Teaching Bursary Scheme </a:t>
            </a:r>
            <a:r>
              <a:rPr dirty="0"/>
              <a:t>Scheme</a:t>
            </a:r>
            <a:r>
              <a:rPr spc="-55" dirty="0"/>
              <a:t> </a:t>
            </a:r>
            <a:r>
              <a:rPr lang="en-GB" spc="-55" dirty="0"/>
              <a:t>exists t</a:t>
            </a:r>
            <a:r>
              <a:rPr dirty="0"/>
              <a:t>o</a:t>
            </a:r>
            <a:r>
              <a:rPr spc="-10" dirty="0"/>
              <a:t> </a:t>
            </a:r>
            <a:r>
              <a:rPr lang="en-GB" spc="-10" dirty="0"/>
              <a:t>help you </a:t>
            </a:r>
            <a:r>
              <a:rPr dirty="0"/>
              <a:t>train</a:t>
            </a:r>
            <a:r>
              <a:rPr spc="-15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dirty="0"/>
              <a:t>secondary</a:t>
            </a:r>
            <a:r>
              <a:rPr spc="-55" dirty="0"/>
              <a:t> </a:t>
            </a:r>
            <a:r>
              <a:rPr dirty="0"/>
              <a:t>school</a:t>
            </a:r>
            <a:r>
              <a:rPr spc="-65" dirty="0"/>
              <a:t> </a:t>
            </a:r>
            <a:r>
              <a:rPr dirty="0"/>
              <a:t>teacher</a:t>
            </a:r>
            <a:r>
              <a:rPr spc="-55" dirty="0"/>
              <a:t> </a:t>
            </a:r>
            <a:r>
              <a:rPr dirty="0"/>
              <a:t>in</a:t>
            </a:r>
            <a:r>
              <a:rPr spc="5" dirty="0"/>
              <a:t> </a:t>
            </a:r>
            <a:r>
              <a:rPr lang="en-GB" spc="5" dirty="0"/>
              <a:t>#</a:t>
            </a:r>
            <a:r>
              <a:rPr dirty="0"/>
              <a:t>STEM</a:t>
            </a:r>
            <a:r>
              <a:rPr spc="15" dirty="0"/>
              <a:t> </a:t>
            </a:r>
            <a:r>
              <a:rPr lang="en-GB" spc="15" dirty="0"/>
              <a:t>and #Gaelic </a:t>
            </a:r>
            <a:r>
              <a:rPr dirty="0"/>
              <a:t>subjects</a:t>
            </a:r>
            <a:r>
              <a:rPr lang="en-GB" dirty="0"/>
              <a:t> </a:t>
            </a:r>
            <a:r>
              <a:rPr lang="en-GB" dirty="0">
                <a:hlinkClick r:id="rId2"/>
              </a:rPr>
              <a:t>https://teachingbursaryinscotland.co.uk/</a:t>
            </a:r>
            <a:r>
              <a:rPr lang="en-GB" spc="-20" dirty="0"/>
              <a:t> </a:t>
            </a:r>
            <a:r>
              <a:rPr spc="-10" dirty="0"/>
              <a:t>#</a:t>
            </a:r>
            <a:r>
              <a:rPr lang="en-GB" spc="-10" dirty="0"/>
              <a:t>teach #bursary #Scotland</a:t>
            </a: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050" y="1428372"/>
            <a:ext cx="674634" cy="5983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050" y="5601084"/>
            <a:ext cx="674634" cy="59830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6723" y="2650620"/>
            <a:ext cx="677249" cy="59830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050" y="4125853"/>
            <a:ext cx="674634" cy="5983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35" dirty="0"/>
              <a:t> </a:t>
            </a:r>
            <a:r>
              <a:rPr dirty="0"/>
              <a:t>media</a:t>
            </a:r>
            <a:r>
              <a:rPr spc="-10" dirty="0"/>
              <a:t> assets</a:t>
            </a:r>
          </a:p>
        </p:txBody>
      </p:sp>
      <p:pic>
        <p:nvPicPr>
          <p:cNvPr id="4" name="Picture 3" descr="A picture containing text, screenshot, font, brand&#10;&#10;Description automatically generated">
            <a:extLst>
              <a:ext uri="{FF2B5EF4-FFF2-40B4-BE49-F238E27FC236}">
                <a16:creationId xmlns:a16="http://schemas.microsoft.com/office/drawing/2014/main" id="{3DF2F00D-95F7-F6C4-F357-AB8527BEE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62" y="1219200"/>
            <a:ext cx="7556675" cy="53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35" dirty="0"/>
              <a:t> </a:t>
            </a:r>
            <a:r>
              <a:rPr dirty="0"/>
              <a:t>media</a:t>
            </a:r>
            <a:r>
              <a:rPr spc="-10" dirty="0"/>
              <a:t> assets</a:t>
            </a:r>
          </a:p>
        </p:txBody>
      </p:sp>
      <p:pic>
        <p:nvPicPr>
          <p:cNvPr id="5" name="Picture 4" descr="A picture containing clothing, person, human face, indoor&#10;&#10;Description automatically generated">
            <a:extLst>
              <a:ext uri="{FF2B5EF4-FFF2-40B4-BE49-F238E27FC236}">
                <a16:creationId xmlns:a16="http://schemas.microsoft.com/office/drawing/2014/main" id="{9A0EFB07-A6A2-A7BB-F7B2-100BA70A9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66" y="1295400"/>
            <a:ext cx="90762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84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6163</TotalTime>
  <Words>677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What’s in this toolkit?</vt:lpstr>
      <vt:lpstr>What’s the toolkit for?</vt:lpstr>
      <vt:lpstr>Eligibility</vt:lpstr>
      <vt:lpstr>Suggested blog copy</vt:lpstr>
      <vt:lpstr>Blog Photos</vt:lpstr>
      <vt:lpstr>Social media posts</vt:lpstr>
      <vt:lpstr>Social media assets</vt:lpstr>
      <vt:lpstr>Social media assets</vt:lpstr>
      <vt:lpstr>For further support in promoting the Teaching Bursaries: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Niall Rolland</dc:creator>
  <cp:lastModifiedBy>Ruth Cusack</cp:lastModifiedBy>
  <cp:revision>6</cp:revision>
  <dcterms:created xsi:type="dcterms:W3CDTF">2023-05-25T07:33:17Z</dcterms:created>
  <dcterms:modified xsi:type="dcterms:W3CDTF">2023-07-18T16:21:58Z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2022-03-30T00:00:00Z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2023-05-25T00:00:00Z</vt:filetime>
  </property>
  <property fmtid="{D5CDD505-2E9C-101B-9397-08002B2CF9AE}" pid="5" name="Producer">
    <vt:lpwstr>Microsoft® PowerPoint® for Microsoft 365</vt:lpwstr>
  </property>
</Properties>
</file>